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4" r:id="rId3"/>
    <p:sldId id="281" r:id="rId4"/>
    <p:sldId id="277" r:id="rId5"/>
    <p:sldId id="259" r:id="rId6"/>
    <p:sldId id="278" r:id="rId7"/>
    <p:sldId id="265" r:id="rId8"/>
    <p:sldId id="266" r:id="rId9"/>
    <p:sldId id="268" r:id="rId10"/>
    <p:sldId id="283" r:id="rId11"/>
    <p:sldId id="279" r:id="rId12"/>
    <p:sldId id="280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B54"/>
    <a:srgbClr val="FFE100"/>
    <a:srgbClr val="FFA07A"/>
    <a:srgbClr val="E1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0337"/>
  </p:normalViewPr>
  <p:slideViewPr>
    <p:cSldViewPr snapToGrid="0" snapToObjects="1">
      <p:cViewPr>
        <p:scale>
          <a:sx n="52" d="100"/>
          <a:sy n="52" d="100"/>
        </p:scale>
        <p:origin x="167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5.jpe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93AE7-9163-D44E-9C38-236C615A04AD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8F503-A722-F74C-B8BE-FA9208FBB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55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8F503-A722-F74C-B8BE-FA9208FBB9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9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8F503-A722-F74C-B8BE-FA9208FBB9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36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8F503-A722-F74C-B8BE-FA9208FBB9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3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8F503-A722-F74C-B8BE-FA9208FBB9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7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E8569-D889-9B42-82E7-554EE0892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venir Roman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DD694-3DDB-BB4B-93A4-BD6647BBB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venir Roman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B29B7-F3C9-B04B-9632-5FE5EBBF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76F99-7FA6-6440-980F-ED672FC6E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FC641-DAA7-664B-B1C2-EB7A221F6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90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9FA9D-2449-E149-B212-0D0737DB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28FD2-12F6-054A-9BF6-FA7E39C73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B4118-3A38-9344-A647-4FEC7B576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1CCFB-97EF-7D49-8312-685B85266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EB92-F57C-F545-A19F-222230579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12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238402-A908-C344-99E0-09E34C28E8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90551-E2E8-1A4C-918A-4DFE929AA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BCF46-75F3-8542-B86F-64DB23182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9CBC8-0813-A349-BB18-59236D33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2ADF-3593-594C-8780-FAC091F22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32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A17AC-C33F-AB41-BB79-E012D8BC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Roman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669C1-3314-F84E-AA91-7B90C6495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Roman" panose="02000503020000020003" pitchFamily="2" charset="0"/>
              </a:defRPr>
            </a:lvl1pPr>
            <a:lvl2pPr>
              <a:defRPr>
                <a:latin typeface="Avenir Roman" panose="02000503020000020003" pitchFamily="2" charset="0"/>
              </a:defRPr>
            </a:lvl2pPr>
            <a:lvl3pPr>
              <a:defRPr>
                <a:latin typeface="Avenir Roman" panose="02000503020000020003" pitchFamily="2" charset="0"/>
              </a:defRPr>
            </a:lvl3pPr>
            <a:lvl4pPr>
              <a:defRPr>
                <a:latin typeface="Avenir Roman" panose="02000503020000020003" pitchFamily="2" charset="0"/>
              </a:defRPr>
            </a:lvl4pPr>
            <a:lvl5pPr>
              <a:defRPr>
                <a:latin typeface="Avenir Roman" panose="02000503020000020003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970BB-C7A1-9848-B5E8-126620E0A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C6AF7-C4F4-A34E-877C-73942A548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ADA3E-D938-1147-B109-0F3AD2136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8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45D0-89D3-264A-91DD-1B3089DEC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63270-2149-2D4D-8C9E-A4896B3CA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C497A-625B-E14D-B821-D14FCF8B8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A3209-946C-1948-9EC2-5533B022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0F6C7-88A2-BF45-B2E7-C451BF4A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85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6BEF5-C9FA-544D-B4AC-3E602DC48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FF6B7-9C69-6543-AF30-3DE6F5131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2D51D-C8C1-C14E-89A4-E7441B85E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A3EB9-56B6-FD41-90DD-1F09031A5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E64091-E3BA-AB44-82A2-D1C9927AF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BCB76-B0BB-7A45-9039-AD1BBB06C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66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EE0D4-E377-D846-926F-DEF7F4C2E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E71FD-616F-2646-A849-318A09454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D2A551-8D73-3B44-80F1-4B4134060A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57F4F-648C-544D-BA45-464E2D031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B4B25E-FCCB-D045-80E3-6A4A4E1314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DCD39-B7A5-3D4E-82D6-142F787A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16AB4D-A502-0345-87C9-6C83D0CD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B13808-6569-9841-9895-6BE00661A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74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5E4FD-FE1B-D146-A145-FFDD86C27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BE3FDE-B7B6-C947-B4D0-0C48F001F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44904D-2032-F24E-99FA-633D3010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33C8C-273B-7244-9E18-5B5333094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08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975D50-633E-9947-8B69-A61D5E603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0FFE6C-AA78-3548-994B-1FFED606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D9804-AE07-3F4B-8416-F9852E81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9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0BE92-4C49-4E4F-A861-67FD8AD32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43E8A-4343-A348-8340-FD12F9771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6AD89-A40C-7942-B6BD-C9B57015F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0C497F-B0FB-AE47-AA82-988A9CA3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A8FAE9-1830-344D-B1C9-E60544760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96088-38CE-B14B-8AD6-E8D377D30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54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FA10B-9EC7-2144-A17B-252BC45BB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2DF887-3085-E646-8AD4-30F4D803A2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63CC1-DCC7-EE42-8F09-610FA3804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57B58-5A69-A24A-96C4-E7FAB3187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317AE-7A09-334B-83BD-0743E66A5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311B3-9BEB-FB4E-B14C-FD3183ED0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58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18C0A3-A7FD-674F-A298-4257E5A43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0DA46-3323-7142-A95C-EE946693D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1FB43-E15D-054C-9593-B8432773D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A6431-18F4-6642-B37D-56C1FCE1208A}" type="datetimeFigureOut">
              <a:rPr lang="en-US" smtClean="0"/>
              <a:t>11/22/19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DF8CA-8BB9-9E49-B3DA-C86935BE2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8A14D-F72E-494C-86C3-0C35DD931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B8F78-A035-3149-B436-D1BC68172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5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Roman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Roman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5.wdp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Relationship Id="rId1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5.wdp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microsoft.com/office/2007/relationships/hdphoto" Target="../media/hdphoto10.wdp"/><Relationship Id="rId4" Type="http://schemas.microsoft.com/office/2007/relationships/hdphoto" Target="../media/hdphoto7.wdp"/><Relationship Id="rId9" Type="http://schemas.openxmlformats.org/officeDocument/2006/relationships/image" Target="../media/image10.png"/><Relationship Id="rId14" Type="http://schemas.microsoft.com/office/2007/relationships/hdphoto" Target="../media/hdphoto1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1491-0FA7-C547-A34F-E4CCE7C5E8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15653" r="13673" b="5265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F0DBB4-B24A-7D4D-ABD3-5E637E43E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425" y="1977232"/>
            <a:ext cx="996315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Exploring communities with 'vegan' - an introduction to community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5816F-5E13-F248-98FA-9123825C26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425" y="4486673"/>
            <a:ext cx="9144000" cy="1655762"/>
          </a:xfrm>
        </p:spPr>
        <p:txBody>
          <a:bodyPr/>
          <a:lstStyle/>
          <a:p>
            <a:pPr algn="l"/>
            <a:r>
              <a:rPr lang="en-US" dirty="0"/>
              <a:t>An Bui</a:t>
            </a:r>
          </a:p>
          <a:p>
            <a:pPr algn="l"/>
            <a:r>
              <a:rPr lang="en-US" dirty="0"/>
              <a:t>23 November 2019</a:t>
            </a:r>
          </a:p>
          <a:p>
            <a:pPr algn="l"/>
            <a:r>
              <a:rPr lang="en-US" dirty="0"/>
              <a:t>Southern California All Hands </a:t>
            </a:r>
            <a:r>
              <a:rPr lang="en-US" dirty="0" err="1"/>
              <a:t>useR</a:t>
            </a:r>
            <a:r>
              <a:rPr lang="en-US" dirty="0"/>
              <a:t> Meetup</a:t>
            </a:r>
          </a:p>
        </p:txBody>
      </p:sp>
    </p:spTree>
    <p:extLst>
      <p:ext uri="{BB962C8B-B14F-4D97-AF65-F5344CB8AC3E}">
        <p14:creationId xmlns:p14="http://schemas.microsoft.com/office/powerpoint/2010/main" val="10999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BF7A38-E66D-D34D-820E-436A3680E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24" y="2533245"/>
            <a:ext cx="6929353" cy="39596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7A9FA1-010B-6B4E-AAB1-B77BB4B1B93B}"/>
              </a:ext>
            </a:extLst>
          </p:cNvPr>
          <p:cNvSpPr txBox="1"/>
          <p:nvPr/>
        </p:nvSpPr>
        <p:spPr>
          <a:xfrm>
            <a:off x="838200" y="2210079"/>
            <a:ext cx="2087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vegan::</a:t>
            </a:r>
            <a:r>
              <a:rPr lang="en-US" dirty="0" err="1">
                <a:latin typeface="Avenir Book" panose="02000503020000020003" pitchFamily="2" charset="0"/>
              </a:rPr>
              <a:t>adonis</a:t>
            </a:r>
            <a:r>
              <a:rPr lang="en-US" dirty="0">
                <a:latin typeface="Avenir Book" panose="02000503020000020003" pitchFamily="2" charset="0"/>
              </a:rPr>
              <a:t>()</a:t>
            </a:r>
          </a:p>
          <a:p>
            <a:r>
              <a:rPr lang="en-US" dirty="0">
                <a:latin typeface="Avenir Book" panose="02000503020000020003" pitchFamily="2" charset="0"/>
              </a:rPr>
              <a:t>vegan::</a:t>
            </a:r>
            <a:r>
              <a:rPr lang="en-US" dirty="0" err="1">
                <a:latin typeface="Avenir Book" panose="02000503020000020003" pitchFamily="2" charset="0"/>
              </a:rPr>
              <a:t>metaMDS</a:t>
            </a:r>
            <a:r>
              <a:rPr lang="en-US" dirty="0">
                <a:latin typeface="Avenir Book" panose="02000503020000020003" pitchFamily="2" charset="0"/>
              </a:rPr>
              <a:t>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C2F2CB-38B8-8645-8BD8-55D9A3D45945}"/>
              </a:ext>
            </a:extLst>
          </p:cNvPr>
          <p:cNvSpPr txBox="1"/>
          <p:nvPr/>
        </p:nvSpPr>
        <p:spPr>
          <a:xfrm>
            <a:off x="604295" y="5475805"/>
            <a:ext cx="1326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“similarity” index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462E069-1E78-9445-BC3F-E56CEF43153A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1267552" y="4343400"/>
            <a:ext cx="1363771" cy="1132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E8BAA6-B64E-3F4F-9750-E90D9D160F88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1267552" y="6122136"/>
            <a:ext cx="4828448" cy="23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7C6D1BE-576D-F94D-9897-BC1CCFCE41B7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621ED7-2DFE-134F-BADB-510FA2A0DF55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95924E-1D41-CB40-92D8-C73ADF512C97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CCC46B-E6A7-6C4C-90BB-DD27250127B7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2DF1C3-51F0-4E4A-8E84-8F452CA6D02D}"/>
              </a:ext>
            </a:extLst>
          </p:cNvPr>
          <p:cNvSpPr txBox="1"/>
          <p:nvPr/>
        </p:nvSpPr>
        <p:spPr>
          <a:xfrm>
            <a:off x="9656727" y="2826745"/>
            <a:ext cx="1930978" cy="584775"/>
          </a:xfrm>
          <a:prstGeom prst="rect">
            <a:avLst/>
          </a:prstGeom>
          <a:solidFill>
            <a:srgbClr val="FFA07A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Bordeaux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31A79-AA20-E148-A29C-325B38B8D3CD}"/>
              </a:ext>
            </a:extLst>
          </p:cNvPr>
          <p:cNvSpPr txBox="1"/>
          <p:nvPr/>
        </p:nvSpPr>
        <p:spPr>
          <a:xfrm>
            <a:off x="9421085" y="4100514"/>
            <a:ext cx="2402261" cy="584775"/>
          </a:xfrm>
          <a:prstGeom prst="rect">
            <a:avLst/>
          </a:prstGeom>
          <a:solidFill>
            <a:srgbClr val="FFE1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Chardonnay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64CA9F-0166-AA41-90A7-A25C21B209C0}"/>
              </a:ext>
            </a:extLst>
          </p:cNvPr>
          <p:cNvSpPr txBox="1"/>
          <p:nvPr/>
        </p:nvSpPr>
        <p:spPr>
          <a:xfrm>
            <a:off x="9821354" y="5358289"/>
            <a:ext cx="1601721" cy="584775"/>
          </a:xfrm>
          <a:prstGeom prst="rect">
            <a:avLst/>
          </a:prstGeom>
          <a:solidFill>
            <a:srgbClr val="548B54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Riesling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1A408D70-48FF-DE4B-A1C4-46DB40D4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When grouped by wine pairings...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A0731938-F2C6-5A4E-AD0E-3EF692AEA937}"/>
              </a:ext>
            </a:extLst>
          </p:cNvPr>
          <p:cNvSpPr txBox="1">
            <a:spLocks/>
          </p:cNvSpPr>
          <p:nvPr/>
        </p:nvSpPr>
        <p:spPr>
          <a:xfrm>
            <a:off x="836612" y="1539723"/>
            <a:ext cx="10986734" cy="538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... are the cheeses at each shop different from each other?</a:t>
            </a:r>
          </a:p>
        </p:txBody>
      </p:sp>
    </p:spTree>
    <p:extLst>
      <p:ext uri="{BB962C8B-B14F-4D97-AF65-F5344CB8AC3E}">
        <p14:creationId xmlns:p14="http://schemas.microsoft.com/office/powerpoint/2010/main" val="3440062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B060C9F-4A6C-7346-8CAC-9F3D038AC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Extending to other examples of (real) datasets...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F06924-B786-2C45-B490-DF51BC607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Health care</a:t>
            </a:r>
            <a:r>
              <a:rPr lang="en-US" dirty="0"/>
              <a:t>: How does a community’s proximity to a general physician affect the types of cases its residents present at a hospital?</a:t>
            </a:r>
          </a:p>
          <a:p>
            <a:r>
              <a:rPr lang="en-US" b="1" dirty="0"/>
              <a:t>Marketing</a:t>
            </a:r>
            <a:r>
              <a:rPr lang="en-US" dirty="0"/>
              <a:t>: How does the target demographic’s income predict the kinds of products they will purchase?</a:t>
            </a:r>
          </a:p>
          <a:p>
            <a:r>
              <a:rPr lang="en-US" b="1" dirty="0"/>
              <a:t>Sociology</a:t>
            </a:r>
            <a:r>
              <a:rPr lang="en-US" dirty="0"/>
              <a:t>: Does a neighborhood’s cultural background predict the projects in which the community invests?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51A262-5E12-3E4E-9367-6DE32CADECCE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156584-1FB9-B64E-B35C-E0D64F311D86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FC2D6A-704B-7A40-A6A7-A18416683694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5EB0C4-E0A7-E24D-B942-8C3AD844D78B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5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18C03-9B39-2A4A-8ECD-14F58FA11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F10F0-D2B6-0242-A66F-5BAE965A2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Multivariate datasets exist in all fields of academia and industry</a:t>
            </a:r>
          </a:p>
          <a:p>
            <a:r>
              <a:rPr lang="en-US" dirty="0"/>
              <a:t>Using tools that have been developed for community ecology may lend insights into patterns within data</a:t>
            </a:r>
          </a:p>
          <a:p>
            <a:r>
              <a:rPr lang="en-US" dirty="0"/>
              <a:t>‘vegan’ is a package to help you do just that!</a:t>
            </a:r>
          </a:p>
        </p:txBody>
      </p:sp>
    </p:spTree>
    <p:extLst>
      <p:ext uri="{BB962C8B-B14F-4D97-AF65-F5344CB8AC3E}">
        <p14:creationId xmlns:p14="http://schemas.microsoft.com/office/powerpoint/2010/main" val="268014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2FD935-C2A3-FE47-8989-FDD95AD95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0541"/>
            <a:ext cx="10515600" cy="1325563"/>
          </a:xfrm>
        </p:spPr>
        <p:txBody>
          <a:bodyPr>
            <a:noAutofit/>
          </a:bodyPr>
          <a:lstStyle/>
          <a:p>
            <a:r>
              <a:rPr lang="en-US" sz="8800" dirty="0"/>
              <a:t>Let’s talk!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E4D606-D6F9-8149-885C-E6862A09F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5105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An Bui</a:t>
            </a:r>
          </a:p>
          <a:p>
            <a:pPr marL="0" indent="0">
              <a:buNone/>
            </a:pPr>
            <a:r>
              <a:rPr lang="en-US" sz="4800" dirty="0"/>
              <a:t>Twitter: @_</a:t>
            </a:r>
            <a:r>
              <a:rPr lang="en-US" sz="4800" dirty="0" err="1"/>
              <a:t>anbui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11F303-C060-834F-BBAD-ED3E8B945C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327"/>
          <a:stretch/>
        </p:blipFill>
        <p:spPr>
          <a:xfrm>
            <a:off x="6248402" y="0"/>
            <a:ext cx="59435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4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4C33-EAF9-B44E-B653-E3368FC76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community analysis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93CC-2888-1146-B5F4-0279D051B2C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Two main goals: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Describe basic characteristics about your communities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96E167-A9CC-A944-BBCC-B53EF960E3EF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BFF60C-AD08-F642-9B91-30D63EB805DF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CE5BEC-440A-9340-9DFA-9D7E48D79DF6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F4AFE7-DF74-0348-837F-8C174E81EB83}"/>
              </a:ext>
            </a:extLst>
          </p:cNvPr>
          <p:cNvGrpSpPr/>
          <p:nvPr/>
        </p:nvGrpSpPr>
        <p:grpSpPr>
          <a:xfrm>
            <a:off x="6444117" y="1991365"/>
            <a:ext cx="2442212" cy="2839781"/>
            <a:chOff x="251095" y="3438697"/>
            <a:chExt cx="2442212" cy="2839781"/>
          </a:xfrm>
        </p:grpSpPr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4DB09A9B-B3F1-8D40-A87A-118C77306F63}"/>
                </a:ext>
              </a:extLst>
            </p:cNvPr>
            <p:cNvSpPr/>
            <p:nvPr/>
          </p:nvSpPr>
          <p:spPr>
            <a:xfrm>
              <a:off x="251095" y="3812644"/>
              <a:ext cx="2364192" cy="2465834"/>
            </a:xfrm>
            <a:prstGeom prst="frame">
              <a:avLst>
                <a:gd name="adj1" fmla="val 5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A5A28B9-50CA-2B42-8F6D-C0CFE23B9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2405" y="4082043"/>
              <a:ext cx="1000902" cy="130016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12067DB-B249-274D-AFDE-FFBD80598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599" y="3968980"/>
              <a:ext cx="1021096" cy="108584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11F6F8-54CC-564F-AFB6-C0715F1DEB22}"/>
                </a:ext>
              </a:extLst>
            </p:cNvPr>
            <p:cNvSpPr txBox="1"/>
            <p:nvPr/>
          </p:nvSpPr>
          <p:spPr>
            <a:xfrm>
              <a:off x="645956" y="3438697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Community 1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C4ED928-C9B1-214C-BD59-391C78DC7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9282" y="4877554"/>
              <a:ext cx="1000902" cy="1300162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1185C56-B360-EB4C-95AA-EE9A9EE3F2BA}"/>
              </a:ext>
            </a:extLst>
          </p:cNvPr>
          <p:cNvGrpSpPr/>
          <p:nvPr/>
        </p:nvGrpSpPr>
        <p:grpSpPr>
          <a:xfrm>
            <a:off x="9093242" y="1991365"/>
            <a:ext cx="2364192" cy="2825469"/>
            <a:chOff x="2900220" y="3438697"/>
            <a:chExt cx="2364192" cy="282546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10AA709-8383-B441-8CEC-052D09E1A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5908" y="3946851"/>
              <a:ext cx="1120467" cy="146447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63258FC-56B6-474E-B933-F48788BE3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97188" y="3983509"/>
              <a:ext cx="1120467" cy="146447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571B55-1A37-5E49-975F-6143FE242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97590" y="4699851"/>
              <a:ext cx="1000902" cy="130016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DEBCD1-3C84-C640-B9D4-01657E62C339}"/>
                </a:ext>
              </a:extLst>
            </p:cNvPr>
            <p:cNvSpPr txBox="1"/>
            <p:nvPr/>
          </p:nvSpPr>
          <p:spPr>
            <a:xfrm>
              <a:off x="3204034" y="3438697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Community 2</a:t>
              </a:r>
            </a:p>
          </p:txBody>
        </p:sp>
        <p:sp>
          <p:nvSpPr>
            <p:cNvPr id="20" name="Frame 19">
              <a:extLst>
                <a:ext uri="{FF2B5EF4-FFF2-40B4-BE49-F238E27FC236}">
                  <a16:creationId xmlns:a16="http://schemas.microsoft.com/office/drawing/2014/main" id="{53B6FCE4-0AD9-B94A-9EFC-B65A67EB8009}"/>
                </a:ext>
              </a:extLst>
            </p:cNvPr>
            <p:cNvSpPr/>
            <p:nvPr/>
          </p:nvSpPr>
          <p:spPr>
            <a:xfrm>
              <a:off x="2900220" y="3798332"/>
              <a:ext cx="2364192" cy="2465834"/>
            </a:xfrm>
            <a:prstGeom prst="frame">
              <a:avLst>
                <a:gd name="adj1" fmla="val 5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F5FE76A-124E-DB45-B7DE-1C8C39206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14926" y="4524966"/>
              <a:ext cx="1120467" cy="1464470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675B9BC-378E-DF47-8D7C-E1C44A8F58A7}"/>
              </a:ext>
            </a:extLst>
          </p:cNvPr>
          <p:cNvSpPr txBox="1"/>
          <p:nvPr/>
        </p:nvSpPr>
        <p:spPr>
          <a:xfrm>
            <a:off x="6367702" y="5028899"/>
            <a:ext cx="5824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Avenir Book" panose="02000503020000020003" pitchFamily="2" charset="0"/>
              </a:rPr>
              <a:t>How many species are there?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Avenir Book" panose="02000503020000020003" pitchFamily="2" charset="0"/>
              </a:rPr>
              <a:t>How diverse are these communities?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47E23DC-6B6A-2E41-A3E1-90D08739FCE4}"/>
              </a:ext>
            </a:extLst>
          </p:cNvPr>
          <p:cNvSpPr/>
          <p:nvPr/>
        </p:nvSpPr>
        <p:spPr>
          <a:xfrm>
            <a:off x="4015417" y="6481483"/>
            <a:ext cx="8176583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C8E87DB-0A87-9940-AE2C-CEFBA4884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681" y="4147766"/>
            <a:ext cx="877919" cy="6248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417A3EE-0063-4342-930E-1CF95952E6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287" y="3607922"/>
            <a:ext cx="994551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9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4C33-EAF9-B44E-B653-E3368FC76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community analysis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93CC-2888-1146-B5F4-0279D051B2C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Two main goals: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>
                <a:solidFill>
                  <a:schemeClr val="bg2">
                    <a:lumMod val="75000"/>
                  </a:schemeClr>
                </a:solidFill>
              </a:rPr>
              <a:t>Describe basic characteristics about your communities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Determine effects of environmental factors or groupings on community patterns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F4AFE7-DF74-0348-837F-8C174E81EB83}"/>
              </a:ext>
            </a:extLst>
          </p:cNvPr>
          <p:cNvGrpSpPr/>
          <p:nvPr/>
        </p:nvGrpSpPr>
        <p:grpSpPr>
          <a:xfrm>
            <a:off x="6444117" y="1991365"/>
            <a:ext cx="2442212" cy="2839781"/>
            <a:chOff x="251095" y="3438697"/>
            <a:chExt cx="2442212" cy="2839781"/>
          </a:xfrm>
        </p:grpSpPr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4DB09A9B-B3F1-8D40-A87A-118C77306F63}"/>
                </a:ext>
              </a:extLst>
            </p:cNvPr>
            <p:cNvSpPr/>
            <p:nvPr/>
          </p:nvSpPr>
          <p:spPr>
            <a:xfrm>
              <a:off x="251095" y="3812644"/>
              <a:ext cx="2364192" cy="2465834"/>
            </a:xfrm>
            <a:prstGeom prst="frame">
              <a:avLst>
                <a:gd name="adj1" fmla="val 5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A5A28B9-50CA-2B42-8F6D-C0CFE23B9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2405" y="4082043"/>
              <a:ext cx="1000902" cy="130016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12067DB-B249-274D-AFDE-FFBD80598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599" y="3968980"/>
              <a:ext cx="1021096" cy="108584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11F6F8-54CC-564F-AFB6-C0715F1DEB22}"/>
                </a:ext>
              </a:extLst>
            </p:cNvPr>
            <p:cNvSpPr txBox="1"/>
            <p:nvPr/>
          </p:nvSpPr>
          <p:spPr>
            <a:xfrm>
              <a:off x="645956" y="3438697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Community 1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C4ED928-C9B1-214C-BD59-391C78DC7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9282" y="4877554"/>
              <a:ext cx="1000902" cy="1300162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1185C56-B360-EB4C-95AA-EE9A9EE3F2BA}"/>
              </a:ext>
            </a:extLst>
          </p:cNvPr>
          <p:cNvGrpSpPr/>
          <p:nvPr/>
        </p:nvGrpSpPr>
        <p:grpSpPr>
          <a:xfrm>
            <a:off x="9093242" y="1991365"/>
            <a:ext cx="2364192" cy="2825469"/>
            <a:chOff x="2900220" y="3438697"/>
            <a:chExt cx="2364192" cy="282546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10AA709-8383-B441-8CEC-052D09E1A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5908" y="3946851"/>
              <a:ext cx="1120467" cy="146447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63258FC-56B6-474E-B933-F48788BE3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97188" y="3983509"/>
              <a:ext cx="1120467" cy="146447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571B55-1A37-5E49-975F-6143FE242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97590" y="4699851"/>
              <a:ext cx="1000902" cy="130016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DDEBCD1-3C84-C640-B9D4-01657E62C339}"/>
                </a:ext>
              </a:extLst>
            </p:cNvPr>
            <p:cNvSpPr txBox="1"/>
            <p:nvPr/>
          </p:nvSpPr>
          <p:spPr>
            <a:xfrm>
              <a:off x="3204034" y="3438697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venir Book" panose="02000503020000020003" pitchFamily="2" charset="0"/>
                </a:rPr>
                <a:t>Community 2</a:t>
              </a:r>
            </a:p>
          </p:txBody>
        </p:sp>
        <p:sp>
          <p:nvSpPr>
            <p:cNvPr id="20" name="Frame 19">
              <a:extLst>
                <a:ext uri="{FF2B5EF4-FFF2-40B4-BE49-F238E27FC236}">
                  <a16:creationId xmlns:a16="http://schemas.microsoft.com/office/drawing/2014/main" id="{53B6FCE4-0AD9-B94A-9EFC-B65A67EB8009}"/>
                </a:ext>
              </a:extLst>
            </p:cNvPr>
            <p:cNvSpPr/>
            <p:nvPr/>
          </p:nvSpPr>
          <p:spPr>
            <a:xfrm>
              <a:off x="2900220" y="3798332"/>
              <a:ext cx="2364192" cy="2465834"/>
            </a:xfrm>
            <a:prstGeom prst="frame">
              <a:avLst>
                <a:gd name="adj1" fmla="val 5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F5FE76A-124E-DB45-B7DE-1C8C39206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14926" y="4524966"/>
              <a:ext cx="1120467" cy="1464470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65DE0E4-8084-D94D-B251-D1EDAAF5F885}"/>
              </a:ext>
            </a:extLst>
          </p:cNvPr>
          <p:cNvSpPr txBox="1"/>
          <p:nvPr/>
        </p:nvSpPr>
        <p:spPr>
          <a:xfrm>
            <a:off x="6367702" y="5028899"/>
            <a:ext cx="55909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Avenir Book" panose="02000503020000020003" pitchFamily="2" charset="0"/>
              </a:rPr>
              <a:t>How do these communities differ by location?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Avenir Book" panose="02000503020000020003" pitchFamily="2" charset="0"/>
              </a:rPr>
              <a:t>By food availability?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C3F1FF-220A-9A4C-A44E-AD8B3BD01D0C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4AE27A-86BD-3F4C-8257-62BFE4995C25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4A260F-E5EB-CE4B-A66F-44D7BD31661C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241D38-E6E8-5141-BF99-1CB126E50018}"/>
              </a:ext>
            </a:extLst>
          </p:cNvPr>
          <p:cNvSpPr/>
          <p:nvPr/>
        </p:nvSpPr>
        <p:spPr>
          <a:xfrm>
            <a:off x="4015417" y="6481483"/>
            <a:ext cx="8176583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168FDE-BCCD-4E4E-93C0-62490DE4A4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681" y="4147766"/>
            <a:ext cx="877919" cy="6248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78A2E56-7955-FB4E-A2FF-7CC259064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8287" y="3607922"/>
            <a:ext cx="994551" cy="7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14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4C33-EAF9-B44E-B653-E3368FC76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community data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93CC-2888-1146-B5F4-0279D051B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9134475" cy="4351338"/>
          </a:xfrm>
        </p:spPr>
        <p:txBody>
          <a:bodyPr>
            <a:normAutofit/>
          </a:bodyPr>
          <a:lstStyle/>
          <a:p>
            <a:r>
              <a:rPr lang="en-US" sz="3600" dirty="0"/>
              <a:t>Community members can be counted in a </a:t>
            </a:r>
            <a:r>
              <a:rPr lang="en-US" sz="3600" b="1" dirty="0"/>
              <a:t>site x species matrix</a:t>
            </a:r>
            <a:endParaRPr lang="en-US" sz="28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71ECD79-2058-2B42-BF88-B128FDEFB399}"/>
              </a:ext>
            </a:extLst>
          </p:cNvPr>
          <p:cNvGrpSpPr>
            <a:grpSpLocks noChangeAspect="1"/>
          </p:cNvGrpSpPr>
          <p:nvPr/>
        </p:nvGrpSpPr>
        <p:grpSpPr>
          <a:xfrm>
            <a:off x="688707" y="3046722"/>
            <a:ext cx="5265453" cy="2982603"/>
            <a:chOff x="6458404" y="1391290"/>
            <a:chExt cx="5013317" cy="283978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DF4AFE7-DF74-0348-837F-8C174E81EB83}"/>
                </a:ext>
              </a:extLst>
            </p:cNvPr>
            <p:cNvGrpSpPr/>
            <p:nvPr/>
          </p:nvGrpSpPr>
          <p:grpSpPr>
            <a:xfrm>
              <a:off x="6458404" y="1391290"/>
              <a:ext cx="2442212" cy="2839781"/>
              <a:chOff x="251095" y="3438697"/>
              <a:chExt cx="2442212" cy="2839781"/>
            </a:xfrm>
          </p:grpSpPr>
          <p:sp>
            <p:nvSpPr>
              <p:cNvPr id="9" name="Frame 8">
                <a:extLst>
                  <a:ext uri="{FF2B5EF4-FFF2-40B4-BE49-F238E27FC236}">
                    <a16:creationId xmlns:a16="http://schemas.microsoft.com/office/drawing/2014/main" id="{4DB09A9B-B3F1-8D40-A87A-118C77306F63}"/>
                  </a:ext>
                </a:extLst>
              </p:cNvPr>
              <p:cNvSpPr/>
              <p:nvPr/>
            </p:nvSpPr>
            <p:spPr>
              <a:xfrm>
                <a:off x="251095" y="3812644"/>
                <a:ext cx="2364192" cy="2465834"/>
              </a:xfrm>
              <a:prstGeom prst="frame">
                <a:avLst>
                  <a:gd name="adj1" fmla="val 565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A5A28B9-50CA-2B42-8F6D-C0CFE23B91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92405" y="4082043"/>
                <a:ext cx="1000902" cy="1300162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12067DB-B249-274D-AFDE-FFBD805986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599" y="3968980"/>
                <a:ext cx="1021096" cy="1085849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E11F6F8-54CC-564F-AFB6-C0715F1DEB22}"/>
                  </a:ext>
                </a:extLst>
              </p:cNvPr>
              <p:cNvSpPr txBox="1"/>
              <p:nvPr/>
            </p:nvSpPr>
            <p:spPr>
              <a:xfrm>
                <a:off x="645956" y="3438697"/>
                <a:ext cx="15744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latin typeface="Avenir Book" panose="02000503020000020003" pitchFamily="2" charset="0"/>
                  </a:rPr>
                  <a:t>Community 1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1C4ED928-C9B1-214C-BD59-391C78DC76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599282" y="4877554"/>
                <a:ext cx="1000902" cy="1300162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1185C56-B360-EB4C-95AA-EE9A9EE3F2BA}"/>
                </a:ext>
              </a:extLst>
            </p:cNvPr>
            <p:cNvGrpSpPr/>
            <p:nvPr/>
          </p:nvGrpSpPr>
          <p:grpSpPr>
            <a:xfrm>
              <a:off x="9107529" y="1391290"/>
              <a:ext cx="2364192" cy="2825469"/>
              <a:chOff x="2900220" y="3438697"/>
              <a:chExt cx="2364192" cy="2825469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10AA709-8383-B441-8CEC-052D09E1AA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85908" y="3946851"/>
                <a:ext cx="1120467" cy="146447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663258FC-56B6-474E-B933-F48788BE35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97188" y="3983509"/>
                <a:ext cx="1120467" cy="146447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CB571B55-1A37-5E49-975F-6143FE242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997590" y="4699851"/>
                <a:ext cx="1000902" cy="1300162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DDEBCD1-3C84-C640-B9D4-01657E62C339}"/>
                  </a:ext>
                </a:extLst>
              </p:cNvPr>
              <p:cNvSpPr txBox="1"/>
              <p:nvPr/>
            </p:nvSpPr>
            <p:spPr>
              <a:xfrm>
                <a:off x="3204034" y="3438697"/>
                <a:ext cx="15744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latin typeface="Avenir Book" panose="02000503020000020003" pitchFamily="2" charset="0"/>
                  </a:rPr>
                  <a:t>Community 2</a:t>
                </a:r>
              </a:p>
            </p:txBody>
          </p:sp>
          <p:sp>
            <p:nvSpPr>
              <p:cNvPr id="20" name="Frame 19">
                <a:extLst>
                  <a:ext uri="{FF2B5EF4-FFF2-40B4-BE49-F238E27FC236}">
                    <a16:creationId xmlns:a16="http://schemas.microsoft.com/office/drawing/2014/main" id="{53B6FCE4-0AD9-B94A-9EFC-B65A67EB8009}"/>
                  </a:ext>
                </a:extLst>
              </p:cNvPr>
              <p:cNvSpPr/>
              <p:nvPr/>
            </p:nvSpPr>
            <p:spPr>
              <a:xfrm>
                <a:off x="2900220" y="3798332"/>
                <a:ext cx="2364192" cy="2465834"/>
              </a:xfrm>
              <a:prstGeom prst="frame">
                <a:avLst>
                  <a:gd name="adj1" fmla="val 565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3F5FE76A-124E-DB45-B7DE-1C8C39206B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4926" y="4524966"/>
                <a:ext cx="1120467" cy="1464470"/>
              </a:xfrm>
              <a:prstGeom prst="rect">
                <a:avLst/>
              </a:prstGeom>
            </p:spPr>
          </p:pic>
        </p:grpSp>
      </p:grp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19C44361-81A9-814C-8326-C24D63D2C8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580444"/>
              </p:ext>
            </p:extLst>
          </p:nvPr>
        </p:nvGraphicFramePr>
        <p:xfrm>
          <a:off x="6250617" y="3200400"/>
          <a:ext cx="5686475" cy="27760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7295">
                  <a:extLst>
                    <a:ext uri="{9D8B030D-6E8A-4147-A177-3AD203B41FA5}">
                      <a16:colId xmlns:a16="http://schemas.microsoft.com/office/drawing/2014/main" val="4153578506"/>
                    </a:ext>
                  </a:extLst>
                </a:gridCol>
                <a:gridCol w="1137295">
                  <a:extLst>
                    <a:ext uri="{9D8B030D-6E8A-4147-A177-3AD203B41FA5}">
                      <a16:colId xmlns:a16="http://schemas.microsoft.com/office/drawing/2014/main" val="1616140892"/>
                    </a:ext>
                  </a:extLst>
                </a:gridCol>
                <a:gridCol w="1137295">
                  <a:extLst>
                    <a:ext uri="{9D8B030D-6E8A-4147-A177-3AD203B41FA5}">
                      <a16:colId xmlns:a16="http://schemas.microsoft.com/office/drawing/2014/main" val="2228872817"/>
                    </a:ext>
                  </a:extLst>
                </a:gridCol>
                <a:gridCol w="1137295">
                  <a:extLst>
                    <a:ext uri="{9D8B030D-6E8A-4147-A177-3AD203B41FA5}">
                      <a16:colId xmlns:a16="http://schemas.microsoft.com/office/drawing/2014/main" val="1207984301"/>
                    </a:ext>
                  </a:extLst>
                </a:gridCol>
                <a:gridCol w="1137295">
                  <a:extLst>
                    <a:ext uri="{9D8B030D-6E8A-4147-A177-3AD203B41FA5}">
                      <a16:colId xmlns:a16="http://schemas.microsoft.com/office/drawing/2014/main" val="2504295240"/>
                    </a:ext>
                  </a:extLst>
                </a:gridCol>
              </a:tblGrid>
              <a:tr h="844170">
                <a:tc>
                  <a:txBody>
                    <a:bodyPr/>
                    <a:lstStyle/>
                    <a:p>
                      <a:endParaRPr lang="en-US" dirty="0">
                        <a:latin typeface="Avenir Book" panose="02000503020000020003" pitchFamily="2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Avenir Book" panose="02000503020000020003" pitchFamily="2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Avenir Book" panose="02000503020000020003" pitchFamily="2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latin typeface="Avenir Book" panose="02000503020000020003" pitchFamily="2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Avenir Book" panose="02000503020000020003" pitchFamily="2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62656"/>
                  </a:ext>
                </a:extLst>
              </a:tr>
              <a:tr h="8441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venir Book" panose="02000503020000020003" pitchFamily="2" charset="0"/>
                        </a:rPr>
                        <a:t>Community 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0964"/>
                  </a:ext>
                </a:extLst>
              </a:tr>
              <a:tr h="10876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venir Book" panose="02000503020000020003" pitchFamily="2" charset="0"/>
                        </a:rPr>
                        <a:t>Community 2</a:t>
                      </a:r>
                    </a:p>
                    <a:p>
                      <a:pPr algn="ctr"/>
                      <a:endParaRPr lang="en-US" dirty="0">
                        <a:latin typeface="Avenir Book" panose="02000503020000020003" pitchFamily="2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1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0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Avenir Book" panose="02000503020000020003" pitchFamily="2" charset="0"/>
                        </a:rPr>
                        <a:t>3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781955"/>
                  </a:ext>
                </a:extLst>
              </a:tr>
            </a:tbl>
          </a:graphicData>
        </a:graphic>
      </p:graphicFrame>
      <p:pic>
        <p:nvPicPr>
          <p:cNvPr id="26" name="Picture 25">
            <a:extLst>
              <a:ext uri="{FF2B5EF4-FFF2-40B4-BE49-F238E27FC236}">
                <a16:creationId xmlns:a16="http://schemas.microsoft.com/office/drawing/2014/main" id="{91C6D877-2A71-B340-88CE-AEF934C19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467" y="3348234"/>
            <a:ext cx="614116" cy="65306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5685FE8-B263-8E40-A8DB-747CC060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356" y="3240675"/>
            <a:ext cx="585547" cy="76061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70C2BD-61CE-5E4F-90C5-E39C85281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8320" y="3123135"/>
            <a:ext cx="735322" cy="96107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C08AC1C-3E2A-A74A-A455-BB78621B1FB2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2843C4-7C48-3141-AE4D-C53F618B3ED6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649B49-26A7-F648-90BA-3C7AED543DC9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2EA600A-5CE1-0F4A-A24C-E58CEF316C55}"/>
              </a:ext>
            </a:extLst>
          </p:cNvPr>
          <p:cNvSpPr/>
          <p:nvPr/>
        </p:nvSpPr>
        <p:spPr>
          <a:xfrm>
            <a:off x="4015417" y="6481483"/>
            <a:ext cx="8176583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D7DF2-2FF3-5B4E-AB90-7845AFA02E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9108" y="3193299"/>
            <a:ext cx="1153118" cy="8207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AC5B28-ADAE-F644-8F90-1E09A7D47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6081" y="5222912"/>
            <a:ext cx="1043061" cy="742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9CCAF5-6F85-A54A-8EED-F15C3512CF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749" y="4667453"/>
            <a:ext cx="1181631" cy="84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8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B1C0C-F579-3A4C-8FCA-8AB812B2E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‘vegan’?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1E34A-3184-904A-9205-FCA51AFDF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gold standard tool for community analysis!</a:t>
            </a:r>
          </a:p>
          <a:p>
            <a:r>
              <a:rPr lang="en-US" dirty="0"/>
              <a:t>Developed by </a:t>
            </a:r>
            <a:r>
              <a:rPr lang="en-US" dirty="0" err="1"/>
              <a:t>Jari</a:t>
            </a:r>
            <a:r>
              <a:rPr lang="en-US" dirty="0"/>
              <a:t> Oksanen (University of Oulu, Finland)</a:t>
            </a:r>
          </a:p>
          <a:p>
            <a:r>
              <a:rPr lang="en-US" dirty="0"/>
              <a:t>Contains many different functions for analyzing multivariate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1966F0-6636-A34D-BBDC-27145F28E8CE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424A43-19FC-7346-8773-990A45AE0844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0F2154-05F2-6246-B5DA-2B2F738920A9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5B0CE4-7D50-B148-A45B-9606E2FBE504}"/>
              </a:ext>
            </a:extLst>
          </p:cNvPr>
          <p:cNvSpPr/>
          <p:nvPr/>
        </p:nvSpPr>
        <p:spPr>
          <a:xfrm>
            <a:off x="8176583" y="6481483"/>
            <a:ext cx="4015417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71F632-808F-E44A-9D60-B0725A9936F8}"/>
              </a:ext>
            </a:extLst>
          </p:cNvPr>
          <p:cNvSpPr/>
          <p:nvPr/>
        </p:nvSpPr>
        <p:spPr>
          <a:xfrm>
            <a:off x="0" y="6488668"/>
            <a:ext cx="4015417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2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E14B6-08B0-D74B-A361-F833F6A93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multivariate dataset can be analyzed using tools in ‘vegan’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A3DA4E-358F-5140-9624-C0EF577C4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86" b="-1"/>
          <a:stretch/>
        </p:blipFill>
        <p:spPr>
          <a:xfrm>
            <a:off x="2894206" y="2267656"/>
            <a:ext cx="5789612" cy="415613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65DC47F-4D80-3846-BB8E-DEA4D9B9F194}"/>
              </a:ext>
            </a:extLst>
          </p:cNvPr>
          <p:cNvGrpSpPr>
            <a:grpSpLocks noChangeAspect="1"/>
          </p:cNvGrpSpPr>
          <p:nvPr/>
        </p:nvGrpSpPr>
        <p:grpSpPr>
          <a:xfrm>
            <a:off x="3914775" y="1102259"/>
            <a:ext cx="4814089" cy="1663237"/>
            <a:chOff x="3470591" y="1102259"/>
            <a:chExt cx="5258273" cy="18167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E859E5C-4BB4-5044-93C2-A69DD1C2F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70591" y="1550992"/>
              <a:ext cx="1612213" cy="107218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919F0AD-34A0-F543-BDD7-742F375620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93120" y="1598688"/>
              <a:ext cx="1072185" cy="107218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563ECEA-A037-C147-A828-875FFA2A3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154584" y="1545497"/>
              <a:ext cx="1624404" cy="107767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1C1EF02-3B8E-3944-9F55-A7AB1AEC5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backgroundMark x1="79375" y1="60375" x2="68000" y2="63375"/>
                          <a14:backgroundMark x1="68000" y1="63375" x2="77500" y2="66625"/>
                          <a14:backgroundMark x1="77500" y1="66625" x2="80750" y2="6075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89012" y="1102259"/>
              <a:ext cx="1816700" cy="18167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3D09BB2-56E6-614A-8517-B3C7EB4EF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backgroundMark x1="11143" y1="62718" x2="24000" y2="83972"/>
                          <a14:backgroundMark x1="24000" y1="83972" x2="42571" y2="82927"/>
                          <a14:backgroundMark x1="60571" y1="72125" x2="77143" y2="78397"/>
                          <a14:backgroundMark x1="42571" y1="83972" x2="53429" y2="790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14653" y="1715126"/>
              <a:ext cx="1111250" cy="90805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6BDA9A2-F334-5B47-9FBC-0B04B612B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729420" y="1604052"/>
              <a:ext cx="999444" cy="1073477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6D200D6-3FDE-B743-B0A8-64391F2C0FF8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56D5D7-33E0-F941-AF7D-EF2EA65F7D21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612706-4D85-4141-A727-82918354DA93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7A9603-106B-D64B-AA0E-584D35B0DDDA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3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E14B6-08B0-D74B-A361-F833F6A93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do cheese offerings in cheese shops differ by signature wine pairing?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9918CE5-10B4-C248-91BA-BF2C113DC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286" b="-1"/>
          <a:stretch/>
        </p:blipFill>
        <p:spPr>
          <a:xfrm>
            <a:off x="2894206" y="2267656"/>
            <a:ext cx="5789612" cy="4156136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A3392108-0CEC-1B48-997A-B067B0D9BFB7}"/>
              </a:ext>
            </a:extLst>
          </p:cNvPr>
          <p:cNvGrpSpPr>
            <a:grpSpLocks noChangeAspect="1"/>
          </p:cNvGrpSpPr>
          <p:nvPr/>
        </p:nvGrpSpPr>
        <p:grpSpPr>
          <a:xfrm>
            <a:off x="3914775" y="1102259"/>
            <a:ext cx="4814089" cy="1663237"/>
            <a:chOff x="3470591" y="1102259"/>
            <a:chExt cx="5258273" cy="1816700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8D66DE0-097C-D14C-8239-B6E23F177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70591" y="1550992"/>
              <a:ext cx="1612213" cy="107218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F8EC166-11F0-A642-A9D8-F0997CF32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93120" y="1598688"/>
              <a:ext cx="1072185" cy="107218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14F1014-767F-1942-BC92-37CA53FA1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154584" y="1545497"/>
              <a:ext cx="1624404" cy="1077679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C97D169-B4DD-3D4E-8498-CE69B2DCA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backgroundMark x1="79375" y1="60375" x2="68000" y2="63375"/>
                          <a14:backgroundMark x1="68000" y1="63375" x2="77500" y2="66625"/>
                          <a14:backgroundMark x1="77500" y1="66625" x2="80750" y2="6075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89012" y="1102259"/>
              <a:ext cx="1816700" cy="18167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D6B09F4-B138-3147-907A-9AB480C3A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backgroundMark x1="11143" y1="62718" x2="24000" y2="83972"/>
                          <a14:backgroundMark x1="24000" y1="83972" x2="42571" y2="82927"/>
                          <a14:backgroundMark x1="60571" y1="72125" x2="77143" y2="78397"/>
                          <a14:backgroundMark x1="42571" y1="83972" x2="53429" y2="790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14653" y="1715126"/>
              <a:ext cx="1111250" cy="90805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AD93542-417D-F74D-B2AE-8F039A2A8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729420" y="1604052"/>
              <a:ext cx="999444" cy="1073477"/>
            </a:xfrm>
            <a:prstGeom prst="rect">
              <a:avLst/>
            </a:prstGeom>
          </p:spPr>
        </p:pic>
      </p:grpSp>
      <p:sp>
        <p:nvSpPr>
          <p:cNvPr id="21" name="Frame 20">
            <a:extLst>
              <a:ext uri="{FF2B5EF4-FFF2-40B4-BE49-F238E27FC236}">
                <a16:creationId xmlns:a16="http://schemas.microsoft.com/office/drawing/2014/main" id="{CA1AC1B9-CABA-4545-905A-26B794321A91}"/>
              </a:ext>
            </a:extLst>
          </p:cNvPr>
          <p:cNvSpPr/>
          <p:nvPr/>
        </p:nvSpPr>
        <p:spPr>
          <a:xfrm>
            <a:off x="2905020" y="2601836"/>
            <a:ext cx="5778798" cy="1355288"/>
          </a:xfrm>
          <a:prstGeom prst="frame">
            <a:avLst>
              <a:gd name="adj1" fmla="val 3312"/>
            </a:avLst>
          </a:prstGeom>
          <a:solidFill>
            <a:srgbClr val="FFA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E243F45D-2686-A24E-AD8D-D3FB84308A45}"/>
              </a:ext>
            </a:extLst>
          </p:cNvPr>
          <p:cNvSpPr/>
          <p:nvPr/>
        </p:nvSpPr>
        <p:spPr>
          <a:xfrm>
            <a:off x="2894206" y="3912431"/>
            <a:ext cx="5789612" cy="1282214"/>
          </a:xfrm>
          <a:prstGeom prst="frame">
            <a:avLst>
              <a:gd name="adj1" fmla="val 3312"/>
            </a:avLst>
          </a:prstGeom>
          <a:solidFill>
            <a:srgbClr val="FFE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E65EEF9C-018E-EE4C-BD6B-6456927F1D39}"/>
              </a:ext>
            </a:extLst>
          </p:cNvPr>
          <p:cNvSpPr/>
          <p:nvPr/>
        </p:nvSpPr>
        <p:spPr>
          <a:xfrm>
            <a:off x="2905020" y="5172367"/>
            <a:ext cx="5778798" cy="1251426"/>
          </a:xfrm>
          <a:prstGeom prst="frame">
            <a:avLst>
              <a:gd name="adj1" fmla="val 3312"/>
            </a:avLst>
          </a:prstGeom>
          <a:solidFill>
            <a:srgbClr val="548B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BC37A-3A4C-B848-BB32-852759F63C40}"/>
              </a:ext>
            </a:extLst>
          </p:cNvPr>
          <p:cNvSpPr txBox="1"/>
          <p:nvPr/>
        </p:nvSpPr>
        <p:spPr>
          <a:xfrm>
            <a:off x="9086851" y="2948463"/>
            <a:ext cx="1930978" cy="584775"/>
          </a:xfrm>
          <a:prstGeom prst="rect">
            <a:avLst/>
          </a:prstGeom>
          <a:solidFill>
            <a:srgbClr val="FFA07A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Bordeaux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BCF77B-2896-894B-96E0-1182F862FAA9}"/>
              </a:ext>
            </a:extLst>
          </p:cNvPr>
          <p:cNvSpPr txBox="1"/>
          <p:nvPr/>
        </p:nvSpPr>
        <p:spPr>
          <a:xfrm>
            <a:off x="8851209" y="4222232"/>
            <a:ext cx="2402261" cy="584775"/>
          </a:xfrm>
          <a:prstGeom prst="rect">
            <a:avLst/>
          </a:prstGeom>
          <a:solidFill>
            <a:srgbClr val="FFE100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Chardonnay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0A63550-D542-9743-A623-C445FD417FD0}"/>
              </a:ext>
            </a:extLst>
          </p:cNvPr>
          <p:cNvSpPr txBox="1"/>
          <p:nvPr/>
        </p:nvSpPr>
        <p:spPr>
          <a:xfrm>
            <a:off x="9251478" y="5480007"/>
            <a:ext cx="1601721" cy="584775"/>
          </a:xfrm>
          <a:prstGeom prst="rect">
            <a:avLst/>
          </a:prstGeom>
          <a:solidFill>
            <a:srgbClr val="548B54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venir Book" panose="02000503020000020003" pitchFamily="2" charset="0"/>
              </a:rPr>
              <a:t>Riesling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DF669B-C214-8C4A-984E-4F33A8AFE113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F72719-9A2E-6942-81EC-16827DF0AF33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2BD0BB1-6E36-8540-B1F2-B5410B55DC02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C74B952-4677-404D-A596-A0A7E2985C06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04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 animBg="1"/>
      <p:bldP spid="22" grpId="0" animBg="1"/>
      <p:bldP spid="23" grpId="0" animBg="1"/>
      <p:bldP spid="9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7008-B65A-7E44-8391-576CD40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grouped by wine pairings...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C292-F599-1B42-B9EE-5BBBF0988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539724"/>
            <a:ext cx="8878888" cy="531184"/>
          </a:xfrm>
        </p:spPr>
        <p:txBody>
          <a:bodyPr>
            <a:normAutofit/>
          </a:bodyPr>
          <a:lstStyle/>
          <a:p>
            <a:r>
              <a:rPr lang="en-US" dirty="0"/>
              <a:t>... how many cheeses do these shops offer?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D5BE16-38CC-E143-AE7C-3D2AC3C5A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725" y="2370816"/>
            <a:ext cx="6858397" cy="41150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0F02BE-68BD-D644-94EA-24ACF40F8D8E}"/>
              </a:ext>
            </a:extLst>
          </p:cNvPr>
          <p:cNvSpPr txBox="1"/>
          <p:nvPr/>
        </p:nvSpPr>
        <p:spPr>
          <a:xfrm>
            <a:off x="836612" y="2055841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vegan::</a:t>
            </a:r>
            <a:r>
              <a:rPr lang="en-US" b="1" dirty="0" err="1">
                <a:latin typeface="Avenir Book" panose="02000503020000020003" pitchFamily="2" charset="0"/>
              </a:rPr>
              <a:t>specnumber</a:t>
            </a:r>
            <a:r>
              <a:rPr lang="en-US" b="1" dirty="0">
                <a:latin typeface="Avenir Book" panose="02000503020000020003" pitchFamily="2" charset="0"/>
              </a:rPr>
              <a:t>()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CC0C71-653D-EE40-998F-9C20B923FDBA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C5654D-5123-CA4B-A07D-729586A20E68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3E82AE-59CF-084D-8F49-107AE79A0020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2D2B9F-4F7B-7B45-AF7A-ED39759C9184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3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2BF7A38-E66D-D34D-820E-436A3680E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24" y="2533245"/>
            <a:ext cx="6929353" cy="39596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57A9FA1-010B-6B4E-AAB1-B77BB4B1B93B}"/>
              </a:ext>
            </a:extLst>
          </p:cNvPr>
          <p:cNvSpPr txBox="1"/>
          <p:nvPr/>
        </p:nvSpPr>
        <p:spPr>
          <a:xfrm>
            <a:off x="838200" y="2210079"/>
            <a:ext cx="2087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vegan::</a:t>
            </a:r>
            <a:r>
              <a:rPr lang="en-US" dirty="0" err="1">
                <a:latin typeface="Avenir Book" panose="02000503020000020003" pitchFamily="2" charset="0"/>
              </a:rPr>
              <a:t>adonis</a:t>
            </a:r>
            <a:r>
              <a:rPr lang="en-US" dirty="0">
                <a:latin typeface="Avenir Book" panose="02000503020000020003" pitchFamily="2" charset="0"/>
              </a:rPr>
              <a:t>()</a:t>
            </a:r>
          </a:p>
          <a:p>
            <a:r>
              <a:rPr lang="en-US" dirty="0">
                <a:latin typeface="Avenir Book" panose="02000503020000020003" pitchFamily="2" charset="0"/>
              </a:rPr>
              <a:t>vegan::</a:t>
            </a:r>
            <a:r>
              <a:rPr lang="en-US" dirty="0" err="1">
                <a:latin typeface="Avenir Book" panose="02000503020000020003" pitchFamily="2" charset="0"/>
              </a:rPr>
              <a:t>metaMDS</a:t>
            </a:r>
            <a:r>
              <a:rPr lang="en-US" dirty="0">
                <a:latin typeface="Avenir Book" panose="02000503020000020003" pitchFamily="2" charset="0"/>
              </a:rPr>
              <a:t>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C2F2CB-38B8-8645-8BD8-55D9A3D45945}"/>
              </a:ext>
            </a:extLst>
          </p:cNvPr>
          <p:cNvSpPr txBox="1"/>
          <p:nvPr/>
        </p:nvSpPr>
        <p:spPr>
          <a:xfrm>
            <a:off x="604295" y="5475805"/>
            <a:ext cx="1326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“similarity” index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462E069-1E78-9445-BC3F-E56CEF43153A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1267552" y="4343400"/>
            <a:ext cx="1363771" cy="1132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BE8BAA6-B64E-3F4F-9750-E90D9D160F88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1267552" y="6122136"/>
            <a:ext cx="4828448" cy="23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7C6D1BE-576D-F94D-9897-BC1CCFCE41B7}"/>
              </a:ext>
            </a:extLst>
          </p:cNvPr>
          <p:cNvSpPr txBox="1"/>
          <p:nvPr/>
        </p:nvSpPr>
        <p:spPr>
          <a:xfrm>
            <a:off x="0" y="6487261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Communities and patterns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621ED7-2DFE-134F-BADB-510FA2A0DF55}"/>
              </a:ext>
            </a:extLst>
          </p:cNvPr>
          <p:cNvSpPr txBox="1"/>
          <p:nvPr/>
        </p:nvSpPr>
        <p:spPr>
          <a:xfrm>
            <a:off x="4015418" y="6488668"/>
            <a:ext cx="41611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‘vegan’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95924E-1D41-CB40-92D8-C73ADF512C97}"/>
              </a:ext>
            </a:extLst>
          </p:cNvPr>
          <p:cNvSpPr txBox="1"/>
          <p:nvPr/>
        </p:nvSpPr>
        <p:spPr>
          <a:xfrm>
            <a:off x="8176583" y="6488668"/>
            <a:ext cx="401541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Analysis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CCC46B-E6A7-6C4C-90BB-DD27250127B7}"/>
              </a:ext>
            </a:extLst>
          </p:cNvPr>
          <p:cNvSpPr/>
          <p:nvPr/>
        </p:nvSpPr>
        <p:spPr>
          <a:xfrm>
            <a:off x="0" y="6488668"/>
            <a:ext cx="8176582" cy="388672"/>
          </a:xfrm>
          <a:prstGeom prst="rect">
            <a:avLst/>
          </a:prstGeom>
          <a:solidFill>
            <a:schemeClr val="bg1">
              <a:lumMod val="5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70AA11-8C4C-9243-94D7-70605492A2C8}"/>
              </a:ext>
            </a:extLst>
          </p:cNvPr>
          <p:cNvSpPr/>
          <p:nvPr/>
        </p:nvSpPr>
        <p:spPr>
          <a:xfrm>
            <a:off x="3286125" y="2533245"/>
            <a:ext cx="6386513" cy="3410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4F57F20-E8E2-7341-9CA7-232443B2B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When grouped by wine pairings...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419023B-3954-A349-B8B1-682867DFE52F}"/>
              </a:ext>
            </a:extLst>
          </p:cNvPr>
          <p:cNvSpPr txBox="1">
            <a:spLocks/>
          </p:cNvSpPr>
          <p:nvPr/>
        </p:nvSpPr>
        <p:spPr>
          <a:xfrm>
            <a:off x="836612" y="1539723"/>
            <a:ext cx="10986734" cy="538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Roman" panose="0200050302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... are the cheeses at each shop different from each other?</a:t>
            </a:r>
          </a:p>
        </p:txBody>
      </p:sp>
    </p:spTree>
    <p:extLst>
      <p:ext uri="{BB962C8B-B14F-4D97-AF65-F5344CB8AC3E}">
        <p14:creationId xmlns:p14="http://schemas.microsoft.com/office/powerpoint/2010/main" val="380337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2EC792C4-DA7E-6743-8492-D492321BD0EB}" vid="{AD512075-D779-614F-9408-B705B00AF4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1601</TotalTime>
  <Words>459</Words>
  <Application>Microsoft Macintosh PowerPoint</Application>
  <PresentationFormat>Widescreen</PresentationFormat>
  <Paragraphs>103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Book</vt:lpstr>
      <vt:lpstr>Avenir Roman</vt:lpstr>
      <vt:lpstr>Calibri</vt:lpstr>
      <vt:lpstr>Office Theme</vt:lpstr>
      <vt:lpstr>Exploring communities with 'vegan' - an introduction to community analysis</vt:lpstr>
      <vt:lpstr>What is community analysis?</vt:lpstr>
      <vt:lpstr>What is community analysis?</vt:lpstr>
      <vt:lpstr>What is community data?</vt:lpstr>
      <vt:lpstr>What is ‘vegan’?</vt:lpstr>
      <vt:lpstr>Any multivariate dataset can be analyzed using tools in ‘vegan’</vt:lpstr>
      <vt:lpstr>How do cheese offerings in cheese shops differ by signature wine pairing?</vt:lpstr>
      <vt:lpstr>When grouped by wine pairings...</vt:lpstr>
      <vt:lpstr>When grouped by wine pairings...</vt:lpstr>
      <vt:lpstr>When grouped by wine pairings...</vt:lpstr>
      <vt:lpstr>Extending to other examples of (real) datasets...</vt:lpstr>
      <vt:lpstr>Main takeaways</vt:lpstr>
      <vt:lpstr>Let’s talk!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analysis in ‘vegan’</dc:title>
  <dc:creator>An Bui</dc:creator>
  <cp:lastModifiedBy>An Bui</cp:lastModifiedBy>
  <cp:revision>30</cp:revision>
  <dcterms:created xsi:type="dcterms:W3CDTF">2019-11-21T07:15:18Z</dcterms:created>
  <dcterms:modified xsi:type="dcterms:W3CDTF">2019-11-23T06:21:43Z</dcterms:modified>
</cp:coreProperties>
</file>

<file path=docProps/thumbnail.jpeg>
</file>